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114" d="100"/>
          <a:sy n="114" d="100"/>
        </p:scale>
        <p:origin x="30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E0AE1D2-C319-4E75-BF4E-3901DB5E50F3}" type="datetimeFigureOut">
              <a:rPr lang="en-US" smtClean="0"/>
              <a:t>6/14/2017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5BE508-B91B-456F-B6B7-2E23608EEB8F}" type="slidenum">
              <a:rPr lang="en-US" smtClean="0"/>
              <a:t>‹#›</a:t>
            </a:fld>
            <a:endParaRPr lang="en-US"/>
          </a:p>
        </p:txBody>
      </p:sp>
    </p:spTree>
    <p:extLst>
      <p:ext uri="{BB962C8B-B14F-4D97-AF65-F5344CB8AC3E}">
        <p14:creationId xmlns:p14="http://schemas.microsoft.com/office/powerpoint/2010/main" val="59102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0AE1D2-C319-4E75-BF4E-3901DB5E50F3}" type="datetimeFigureOut">
              <a:rPr lang="en-US" smtClean="0"/>
              <a:t>6/14/2017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5BE508-B91B-456F-B6B7-2E23608EEB8F}" type="slidenum">
              <a:rPr lang="en-US" smtClean="0"/>
              <a:t>‹#›</a:t>
            </a:fld>
            <a:endParaRPr lang="en-US"/>
          </a:p>
        </p:txBody>
      </p:sp>
    </p:spTree>
    <p:extLst>
      <p:ext uri="{BB962C8B-B14F-4D97-AF65-F5344CB8AC3E}">
        <p14:creationId xmlns:p14="http://schemas.microsoft.com/office/powerpoint/2010/main" val="3404052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0AE1D2-C319-4E75-BF4E-3901DB5E50F3}" type="datetimeFigureOut">
              <a:rPr lang="en-US" smtClean="0"/>
              <a:t>6/14/2017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5BE508-B91B-456F-B6B7-2E23608EEB8F}" type="slidenum">
              <a:rPr lang="en-US" smtClean="0"/>
              <a:t>‹#›</a:t>
            </a:fld>
            <a:endParaRPr lang="en-US"/>
          </a:p>
        </p:txBody>
      </p:sp>
    </p:spTree>
    <p:extLst>
      <p:ext uri="{BB962C8B-B14F-4D97-AF65-F5344CB8AC3E}">
        <p14:creationId xmlns:p14="http://schemas.microsoft.com/office/powerpoint/2010/main" val="4231698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E0AE1D2-C319-4E75-BF4E-3901DB5E50F3}" type="datetimeFigureOut">
              <a:rPr lang="en-US" smtClean="0"/>
              <a:t>6/14/2017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5BE508-B91B-456F-B6B7-2E23608EEB8F}" type="slidenum">
              <a:rPr lang="en-US" smtClean="0"/>
              <a:t>‹#›</a:t>
            </a:fld>
            <a:endParaRPr lang="en-US"/>
          </a:p>
        </p:txBody>
      </p:sp>
    </p:spTree>
    <p:extLst>
      <p:ext uri="{BB962C8B-B14F-4D97-AF65-F5344CB8AC3E}">
        <p14:creationId xmlns:p14="http://schemas.microsoft.com/office/powerpoint/2010/main" val="1811733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E0AE1D2-C319-4E75-BF4E-3901DB5E50F3}" type="datetimeFigureOut">
              <a:rPr lang="en-US" smtClean="0"/>
              <a:t>6/14/2017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5BE508-B91B-456F-B6B7-2E23608EEB8F}" type="slidenum">
              <a:rPr lang="en-US" smtClean="0"/>
              <a:t>‹#›</a:t>
            </a:fld>
            <a:endParaRPr lang="en-US"/>
          </a:p>
        </p:txBody>
      </p:sp>
    </p:spTree>
    <p:extLst>
      <p:ext uri="{BB962C8B-B14F-4D97-AF65-F5344CB8AC3E}">
        <p14:creationId xmlns:p14="http://schemas.microsoft.com/office/powerpoint/2010/main" val="3587804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E0AE1D2-C319-4E75-BF4E-3901DB5E50F3}" type="datetimeFigureOut">
              <a:rPr lang="en-US" smtClean="0"/>
              <a:t>6/14/2017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5BE508-B91B-456F-B6B7-2E23608EEB8F}" type="slidenum">
              <a:rPr lang="en-US" smtClean="0"/>
              <a:t>‹#›</a:t>
            </a:fld>
            <a:endParaRPr lang="en-US"/>
          </a:p>
        </p:txBody>
      </p:sp>
    </p:spTree>
    <p:extLst>
      <p:ext uri="{BB962C8B-B14F-4D97-AF65-F5344CB8AC3E}">
        <p14:creationId xmlns:p14="http://schemas.microsoft.com/office/powerpoint/2010/main" val="548417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E0AE1D2-C319-4E75-BF4E-3901DB5E50F3}" type="datetimeFigureOut">
              <a:rPr lang="en-US" smtClean="0"/>
              <a:t>6/14/2017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5BE508-B91B-456F-B6B7-2E23608EEB8F}" type="slidenum">
              <a:rPr lang="en-US" smtClean="0"/>
              <a:t>‹#›</a:t>
            </a:fld>
            <a:endParaRPr lang="en-US"/>
          </a:p>
        </p:txBody>
      </p:sp>
    </p:spTree>
    <p:extLst>
      <p:ext uri="{BB962C8B-B14F-4D97-AF65-F5344CB8AC3E}">
        <p14:creationId xmlns:p14="http://schemas.microsoft.com/office/powerpoint/2010/main" val="1661384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E0AE1D2-C319-4E75-BF4E-3901DB5E50F3}" type="datetimeFigureOut">
              <a:rPr lang="en-US" smtClean="0"/>
              <a:t>6/14/2017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5BE508-B91B-456F-B6B7-2E23608EEB8F}" type="slidenum">
              <a:rPr lang="en-US" smtClean="0"/>
              <a:t>‹#›</a:t>
            </a:fld>
            <a:endParaRPr lang="en-US"/>
          </a:p>
        </p:txBody>
      </p:sp>
    </p:spTree>
    <p:extLst>
      <p:ext uri="{BB962C8B-B14F-4D97-AF65-F5344CB8AC3E}">
        <p14:creationId xmlns:p14="http://schemas.microsoft.com/office/powerpoint/2010/main" val="2517741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0AE1D2-C319-4E75-BF4E-3901DB5E50F3}" type="datetimeFigureOut">
              <a:rPr lang="en-US" smtClean="0"/>
              <a:t>6/14/2017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5BE508-B91B-456F-B6B7-2E23608EEB8F}" type="slidenum">
              <a:rPr lang="en-US" smtClean="0"/>
              <a:t>‹#›</a:t>
            </a:fld>
            <a:endParaRPr lang="en-US"/>
          </a:p>
        </p:txBody>
      </p:sp>
    </p:spTree>
    <p:extLst>
      <p:ext uri="{BB962C8B-B14F-4D97-AF65-F5344CB8AC3E}">
        <p14:creationId xmlns:p14="http://schemas.microsoft.com/office/powerpoint/2010/main" val="1772865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E0AE1D2-C319-4E75-BF4E-3901DB5E50F3}" type="datetimeFigureOut">
              <a:rPr lang="en-US" smtClean="0"/>
              <a:t>6/14/2017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5BE508-B91B-456F-B6B7-2E23608EEB8F}" type="slidenum">
              <a:rPr lang="en-US" smtClean="0"/>
              <a:t>‹#›</a:t>
            </a:fld>
            <a:endParaRPr lang="en-US"/>
          </a:p>
        </p:txBody>
      </p:sp>
    </p:spTree>
    <p:extLst>
      <p:ext uri="{BB962C8B-B14F-4D97-AF65-F5344CB8AC3E}">
        <p14:creationId xmlns:p14="http://schemas.microsoft.com/office/powerpoint/2010/main" val="3819694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E0AE1D2-C319-4E75-BF4E-3901DB5E50F3}" type="datetimeFigureOut">
              <a:rPr lang="en-US" smtClean="0"/>
              <a:t>6/14/2017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5BE508-B91B-456F-B6B7-2E23608EEB8F}" type="slidenum">
              <a:rPr lang="en-US" smtClean="0"/>
              <a:t>‹#›</a:t>
            </a:fld>
            <a:endParaRPr lang="en-US"/>
          </a:p>
        </p:txBody>
      </p:sp>
    </p:spTree>
    <p:extLst>
      <p:ext uri="{BB962C8B-B14F-4D97-AF65-F5344CB8AC3E}">
        <p14:creationId xmlns:p14="http://schemas.microsoft.com/office/powerpoint/2010/main" val="472961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0AE1D2-C319-4E75-BF4E-3901DB5E50F3}" type="datetimeFigureOut">
              <a:rPr lang="en-US" smtClean="0"/>
              <a:t>6/14/2017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5BE508-B91B-456F-B6B7-2E23608EEB8F}" type="slidenum">
              <a:rPr lang="en-US" smtClean="0"/>
              <a:t>‹#›</a:t>
            </a:fld>
            <a:endParaRPr lang="en-US"/>
          </a:p>
        </p:txBody>
      </p:sp>
    </p:spTree>
    <p:extLst>
      <p:ext uri="{BB962C8B-B14F-4D97-AF65-F5344CB8AC3E}">
        <p14:creationId xmlns:p14="http://schemas.microsoft.com/office/powerpoint/2010/main" val="656913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DVM Proposal</a:t>
            </a:r>
          </a:p>
        </p:txBody>
      </p:sp>
      <p:sp>
        <p:nvSpPr>
          <p:cNvPr id="3" name="Subtitle 2"/>
          <p:cNvSpPr>
            <a:spLocks noGrp="1"/>
          </p:cNvSpPr>
          <p:nvPr>
            <p:ph type="subTitle" idx="1"/>
          </p:nvPr>
        </p:nvSpPr>
        <p:spPr/>
        <p:txBody>
          <a:bodyPr/>
          <a:lstStyle/>
          <a:p>
            <a:r>
              <a:rPr lang="en-US" dirty="0"/>
              <a:t>Integrating Bench Measurements into </a:t>
            </a:r>
            <a:r>
              <a:rPr lang="en-US" dirty="0" err="1"/>
              <a:t>SIMetrix</a:t>
            </a:r>
            <a:r>
              <a:rPr lang="en-US" dirty="0"/>
              <a:t>/SIMPLIS DVM</a:t>
            </a:r>
          </a:p>
          <a:p>
            <a:r>
              <a:rPr lang="en-US" dirty="0"/>
              <a:t>5/15/17 – Version 1.0</a:t>
            </a:r>
          </a:p>
          <a:p>
            <a:r>
              <a:rPr lang="en-US" dirty="0"/>
              <a:t>Chris Bridge, SIMPLIS Technologies</a:t>
            </a:r>
          </a:p>
        </p:txBody>
      </p:sp>
    </p:spTree>
    <p:extLst>
      <p:ext uri="{BB962C8B-B14F-4D97-AF65-F5344CB8AC3E}">
        <p14:creationId xmlns:p14="http://schemas.microsoft.com/office/powerpoint/2010/main" val="3456591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Three Special Symbol Properties:</a:t>
            </a:r>
          </a:p>
        </p:txBody>
      </p:sp>
      <p:sp>
        <p:nvSpPr>
          <p:cNvPr id="3" name="Content Placeholder 2"/>
          <p:cNvSpPr>
            <a:spLocks noGrp="1"/>
          </p:cNvSpPr>
          <p:nvPr>
            <p:ph idx="1"/>
          </p:nvPr>
        </p:nvSpPr>
        <p:spPr>
          <a:xfrm>
            <a:off x="5184396" y="1825625"/>
            <a:ext cx="6467912" cy="4351338"/>
          </a:xfrm>
        </p:spPr>
        <p:txBody>
          <a:bodyPr>
            <a:normAutofit lnSpcReduction="10000"/>
          </a:bodyPr>
          <a:lstStyle/>
          <a:p>
            <a:r>
              <a:rPr lang="en-US" b="1" dirty="0"/>
              <a:t>IMPORT_DIR</a:t>
            </a:r>
          </a:p>
          <a:p>
            <a:pPr lvl="1"/>
            <a:r>
              <a:rPr lang="en-US" dirty="0"/>
              <a:t>Defines directory which holds the data to load from disk. Both </a:t>
            </a:r>
            <a:r>
              <a:rPr lang="en-US" b="1" dirty="0"/>
              <a:t>IMPORT_FILENAME </a:t>
            </a:r>
            <a:r>
              <a:rPr lang="en-US" dirty="0"/>
              <a:t>and </a:t>
            </a:r>
            <a:r>
              <a:rPr lang="en-US" b="1" dirty="0"/>
              <a:t>SPECS_FILENAME</a:t>
            </a:r>
            <a:r>
              <a:rPr lang="en-US" dirty="0"/>
              <a:t> files are expected to reside in this directory</a:t>
            </a:r>
          </a:p>
          <a:p>
            <a:r>
              <a:rPr lang="en-US" b="1" dirty="0"/>
              <a:t>IMPORT_FILENAME</a:t>
            </a:r>
            <a:endParaRPr lang="en-US" dirty="0"/>
          </a:p>
          <a:p>
            <a:pPr lvl="1"/>
            <a:r>
              <a:rPr lang="en-US" dirty="0"/>
              <a:t>Defines the filename in </a:t>
            </a:r>
            <a:r>
              <a:rPr lang="en-US" b="1" dirty="0"/>
              <a:t>IMPORT_DIR</a:t>
            </a:r>
            <a:r>
              <a:rPr lang="en-US" dirty="0"/>
              <a:t> directory w/ instructions for data import</a:t>
            </a:r>
          </a:p>
          <a:p>
            <a:r>
              <a:rPr lang="en-US" b="1" dirty="0"/>
              <a:t>SPECS_FILENAME</a:t>
            </a:r>
          </a:p>
          <a:p>
            <a:pPr lvl="1"/>
            <a:r>
              <a:rPr lang="en-US" dirty="0"/>
              <a:t>Defines the filename for the design specifications file in the </a:t>
            </a:r>
            <a:r>
              <a:rPr lang="en-US" b="1" dirty="0"/>
              <a:t>IMPORT_DIR</a:t>
            </a:r>
            <a:r>
              <a:rPr lang="en-US" dirty="0"/>
              <a:t> directory</a:t>
            </a:r>
          </a:p>
        </p:txBody>
      </p:sp>
      <p:pic>
        <p:nvPicPr>
          <p:cNvPr id="8" name="Picture 7"/>
          <p:cNvPicPr>
            <a:picLocks noChangeAspect="1"/>
          </p:cNvPicPr>
          <p:nvPr/>
        </p:nvPicPr>
        <p:blipFill>
          <a:blip r:embed="rId2"/>
          <a:stretch>
            <a:fillRect/>
          </a:stretch>
        </p:blipFill>
        <p:spPr>
          <a:xfrm>
            <a:off x="1363094" y="1752809"/>
            <a:ext cx="3352381" cy="3352381"/>
          </a:xfrm>
          <a:prstGeom prst="rect">
            <a:avLst/>
          </a:prstGeom>
        </p:spPr>
      </p:pic>
    </p:spTree>
    <p:extLst>
      <p:ext uri="{BB962C8B-B14F-4D97-AF65-F5344CB8AC3E}">
        <p14:creationId xmlns:p14="http://schemas.microsoft.com/office/powerpoint/2010/main" val="151111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a:xfrm>
            <a:off x="838199" y="1300294"/>
            <a:ext cx="10814109" cy="5377343"/>
          </a:xfrm>
        </p:spPr>
        <p:txBody>
          <a:bodyPr>
            <a:normAutofit fontScale="92500" lnSpcReduction="20000"/>
          </a:bodyPr>
          <a:lstStyle/>
          <a:p>
            <a:r>
              <a:rPr lang="en-US" dirty="0"/>
              <a:t>A simple system involving two general purpose scripts which:</a:t>
            </a:r>
          </a:p>
          <a:p>
            <a:pPr marL="914400" lvl="1" indent="-457200">
              <a:buFont typeface="+mj-lt"/>
              <a:buAutoNum type="arabicPeriod"/>
            </a:pPr>
            <a:r>
              <a:rPr lang="en-US" dirty="0"/>
              <a:t>Import data from disk and make measurements on that data</a:t>
            </a:r>
          </a:p>
          <a:p>
            <a:pPr marL="914400" lvl="1" indent="-457200">
              <a:buFont typeface="+mj-lt"/>
              <a:buAutoNum type="arabicPeriod"/>
            </a:pPr>
            <a:r>
              <a:rPr lang="en-US" dirty="0"/>
              <a:t>Check specifications on both simulation and bench data</a:t>
            </a:r>
          </a:p>
          <a:p>
            <a:r>
              <a:rPr lang="en-US" dirty="0"/>
              <a:t>Once data is imported, plotted, measured and specifications are made, these data are saved into the report, just as if the data came from the simulation.</a:t>
            </a:r>
          </a:p>
          <a:p>
            <a:r>
              <a:rPr lang="en-US" dirty="0"/>
              <a:t>Two data files are needed:</a:t>
            </a:r>
          </a:p>
          <a:p>
            <a:pPr marL="914400" lvl="1" indent="-457200">
              <a:buFont typeface="+mj-lt"/>
              <a:buAutoNum type="arabicPeriod"/>
            </a:pPr>
            <a:r>
              <a:rPr lang="en-US" dirty="0"/>
              <a:t>An “import” file which defines the data to load, how to plot it, and what measurements to make.</a:t>
            </a:r>
          </a:p>
          <a:p>
            <a:pPr marL="914400" lvl="1" indent="-457200">
              <a:buFont typeface="+mj-lt"/>
              <a:buAutoNum type="arabicPeriod"/>
            </a:pPr>
            <a:r>
              <a:rPr lang="en-US" dirty="0"/>
              <a:t>A “specs” file containing the design specifications</a:t>
            </a:r>
          </a:p>
          <a:p>
            <a:r>
              <a:rPr lang="en-US" dirty="0"/>
              <a:t>The resulting report has both bench and simulation waveforms, measurements made on those waveforms, and each test is given a PASS/FAIL status based on the design specifications. This report is archival and can be zipped and saved for future reference.</a:t>
            </a:r>
          </a:p>
          <a:p>
            <a:r>
              <a:rPr lang="en-US" dirty="0"/>
              <a:t>If, at some time in the future, new bench data becomes available, that data can be saved in a new IMPORT_DIR directory and the test suite can be run on that data.</a:t>
            </a:r>
          </a:p>
        </p:txBody>
      </p:sp>
    </p:spTree>
    <p:extLst>
      <p:ext uri="{BB962C8B-B14F-4D97-AF65-F5344CB8AC3E}">
        <p14:creationId xmlns:p14="http://schemas.microsoft.com/office/powerpoint/2010/main" val="9509261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DVM Basics</a:t>
            </a:r>
          </a:p>
        </p:txBody>
      </p:sp>
      <p:sp>
        <p:nvSpPr>
          <p:cNvPr id="3" name="Content Placeholder 2"/>
          <p:cNvSpPr>
            <a:spLocks noGrp="1"/>
          </p:cNvSpPr>
          <p:nvPr>
            <p:ph idx="1"/>
          </p:nvPr>
        </p:nvSpPr>
        <p:spPr/>
        <p:txBody>
          <a:bodyPr>
            <a:normAutofit fontScale="85000" lnSpcReduction="10000"/>
          </a:bodyPr>
          <a:lstStyle/>
          <a:p>
            <a:r>
              <a:rPr lang="en-US" dirty="0"/>
              <a:t>DVM simulates a single schematic, using a </a:t>
            </a:r>
            <a:r>
              <a:rPr lang="en-US" dirty="0" err="1"/>
              <a:t>testplan</a:t>
            </a:r>
            <a:r>
              <a:rPr lang="en-US" dirty="0"/>
              <a:t> file which defines the test conditions and measurements to be made during each simulation. An archival report is generated with the graphical, scalar and PASS/FAIL status of each test.</a:t>
            </a:r>
          </a:p>
          <a:p>
            <a:r>
              <a:rPr lang="en-US" dirty="0"/>
              <a:t>DVM allows users to run </a:t>
            </a:r>
            <a:r>
              <a:rPr lang="en-US" dirty="0" err="1"/>
              <a:t>SIMetrix</a:t>
            </a:r>
            <a:r>
              <a:rPr lang="en-US" dirty="0"/>
              <a:t> scripts before and after the simulation run. What can be accomplished in these scripts is almost unlimited. This is where we would import bench measurement data.</a:t>
            </a:r>
          </a:p>
          <a:p>
            <a:r>
              <a:rPr lang="en-US" dirty="0"/>
              <a:t>For example, a post process script could read bench waveform data from disk, process it, plot that data on a graph, and make measurements on the waveforms. A second script could make comparisons between the bench data and the design specifications, and flag the test as a PASS or FAIL based on the design specifications.</a:t>
            </a:r>
          </a:p>
          <a:p>
            <a:r>
              <a:rPr lang="en-US" dirty="0"/>
              <a:t>All data, whether read from disk, or generated from a simulation is included in the report, as if the data were generated during a simulation run.</a:t>
            </a:r>
          </a:p>
        </p:txBody>
      </p:sp>
    </p:spTree>
    <p:extLst>
      <p:ext uri="{BB962C8B-B14F-4D97-AF65-F5344CB8AC3E}">
        <p14:creationId xmlns:p14="http://schemas.microsoft.com/office/powerpoint/2010/main" val="780176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Import Concepts (1 of 3)</a:t>
            </a:r>
          </a:p>
        </p:txBody>
      </p:sp>
      <p:sp>
        <p:nvSpPr>
          <p:cNvPr id="3" name="Content Placeholder 2"/>
          <p:cNvSpPr>
            <a:spLocks noGrp="1"/>
          </p:cNvSpPr>
          <p:nvPr>
            <p:ph idx="1"/>
          </p:nvPr>
        </p:nvSpPr>
        <p:spPr/>
        <p:txBody>
          <a:bodyPr>
            <a:normAutofit fontScale="92500" lnSpcReduction="10000"/>
          </a:bodyPr>
          <a:lstStyle/>
          <a:p>
            <a:r>
              <a:rPr lang="en-US" dirty="0"/>
              <a:t>The post process script will run after each test, and before DVM saves the graphs and scalar measurements for that test.</a:t>
            </a:r>
          </a:p>
          <a:p>
            <a:r>
              <a:rPr lang="en-US" dirty="0"/>
              <a:t>The post process script needs to be generic in nature – the same script will run after each test, and will load data if it is available, process that data (plotting, measurements, etc.) according to some rules.</a:t>
            </a:r>
          </a:p>
          <a:p>
            <a:r>
              <a:rPr lang="en-US" dirty="0"/>
              <a:t>If no data is available, then the post process script will exit and the next test will be executed.</a:t>
            </a:r>
          </a:p>
          <a:p>
            <a:r>
              <a:rPr lang="en-US" dirty="0"/>
              <a:t>Note that all lab/bench data must be saved to disk before the </a:t>
            </a:r>
            <a:r>
              <a:rPr lang="en-US" dirty="0" err="1"/>
              <a:t>testplan</a:t>
            </a:r>
            <a:r>
              <a:rPr lang="en-US" dirty="0"/>
              <a:t> is run on the schematic. You can run single tests out of the </a:t>
            </a:r>
            <a:r>
              <a:rPr lang="en-US" dirty="0" err="1"/>
              <a:t>testplan</a:t>
            </a:r>
            <a:r>
              <a:rPr lang="en-US" dirty="0"/>
              <a:t> for debugging purposes.</a:t>
            </a:r>
          </a:p>
          <a:p>
            <a:pPr marL="0" indent="0">
              <a:buNone/>
            </a:pPr>
            <a:r>
              <a:rPr lang="en-US" dirty="0"/>
              <a:t> </a:t>
            </a:r>
          </a:p>
        </p:txBody>
      </p:sp>
    </p:spTree>
    <p:extLst>
      <p:ext uri="{BB962C8B-B14F-4D97-AF65-F5344CB8AC3E}">
        <p14:creationId xmlns:p14="http://schemas.microsoft.com/office/powerpoint/2010/main" val="27337014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Import Concepts (2 of 3)</a:t>
            </a:r>
          </a:p>
        </p:txBody>
      </p:sp>
      <p:sp>
        <p:nvSpPr>
          <p:cNvPr id="3" name="Content Placeholder 2"/>
          <p:cNvSpPr>
            <a:spLocks noGrp="1"/>
          </p:cNvSpPr>
          <p:nvPr>
            <p:ph idx="1"/>
          </p:nvPr>
        </p:nvSpPr>
        <p:spPr/>
        <p:txBody>
          <a:bodyPr>
            <a:normAutofit lnSpcReduction="10000"/>
          </a:bodyPr>
          <a:lstStyle/>
          <a:p>
            <a:r>
              <a:rPr lang="en-US" dirty="0"/>
              <a:t>In order to make the post process script as general purpose as possible, the bench data needs to be organized in a way for the script to find it.</a:t>
            </a:r>
          </a:p>
          <a:p>
            <a:r>
              <a:rPr lang="en-US" dirty="0"/>
              <a:t>A proposed data directory structure mimics the label property of a test, which is defined in the </a:t>
            </a:r>
            <a:r>
              <a:rPr lang="en-US" dirty="0" err="1"/>
              <a:t>testplan</a:t>
            </a:r>
            <a:r>
              <a:rPr lang="en-US" dirty="0"/>
              <a:t>:</a:t>
            </a:r>
          </a:p>
          <a:p>
            <a:pPr lvl="1"/>
            <a:r>
              <a:rPr lang="en-US" dirty="0" err="1"/>
              <a:t>Testplan</a:t>
            </a:r>
            <a:r>
              <a:rPr lang="en-US" dirty="0"/>
              <a:t> label: </a:t>
            </a:r>
            <a:r>
              <a:rPr lang="en-US" b="1" dirty="0"/>
              <a:t>AC </a:t>
            </a:r>
            <a:r>
              <a:rPr lang="en-US" b="1" dirty="0" err="1"/>
              <a:t>Analysis|Bode</a:t>
            </a:r>
            <a:r>
              <a:rPr lang="en-US" b="1" dirty="0"/>
              <a:t> </a:t>
            </a:r>
            <a:r>
              <a:rPr lang="en-US" b="1" dirty="0" err="1"/>
              <a:t>Plot|VIN</a:t>
            </a:r>
            <a:r>
              <a:rPr lang="en-US" b="1" dirty="0"/>
              <a:t> Nominal|100% Load</a:t>
            </a:r>
          </a:p>
          <a:p>
            <a:pPr lvl="1"/>
            <a:r>
              <a:rPr lang="en-US" dirty="0"/>
              <a:t>Loads data from a directory: </a:t>
            </a:r>
            <a:r>
              <a:rPr lang="en-US" i="1" dirty="0"/>
              <a:t>IMPORT_DIR/AC Analysis/Bode Plot/VIN Nominal/100% Load</a:t>
            </a:r>
          </a:p>
          <a:p>
            <a:pPr lvl="1"/>
            <a:r>
              <a:rPr lang="en-US" i="1" dirty="0"/>
              <a:t>IMPORT_DIR </a:t>
            </a:r>
            <a:r>
              <a:rPr lang="en-US" dirty="0"/>
              <a:t>is a immediate subdirectory of the DVM test schematic. We store the value of </a:t>
            </a:r>
            <a:r>
              <a:rPr lang="en-US" i="1" dirty="0"/>
              <a:t>IMPORT_DIR </a:t>
            </a:r>
            <a:r>
              <a:rPr lang="en-US" dirty="0"/>
              <a:t>on the DVM Control symbol as a property. The script can read this data as well as the current </a:t>
            </a:r>
            <a:r>
              <a:rPr lang="en-US" dirty="0" err="1"/>
              <a:t>testplan</a:t>
            </a:r>
            <a:r>
              <a:rPr lang="en-US" dirty="0"/>
              <a:t> label to find the directory containing the bench data for this test.</a:t>
            </a:r>
          </a:p>
          <a:p>
            <a:pPr lvl="1"/>
            <a:endParaRPr lang="en-US" dirty="0"/>
          </a:p>
        </p:txBody>
      </p:sp>
    </p:spTree>
    <p:extLst>
      <p:ext uri="{BB962C8B-B14F-4D97-AF65-F5344CB8AC3E}">
        <p14:creationId xmlns:p14="http://schemas.microsoft.com/office/powerpoint/2010/main" val="4269444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Import Concepts (3 of 3)</a:t>
            </a:r>
          </a:p>
        </p:txBody>
      </p:sp>
      <p:sp>
        <p:nvSpPr>
          <p:cNvPr id="3" name="Content Placeholder 2"/>
          <p:cNvSpPr>
            <a:spLocks noGrp="1"/>
          </p:cNvSpPr>
          <p:nvPr>
            <p:ph idx="1"/>
          </p:nvPr>
        </p:nvSpPr>
        <p:spPr/>
        <p:txBody>
          <a:bodyPr>
            <a:normAutofit/>
          </a:bodyPr>
          <a:lstStyle/>
          <a:p>
            <a:r>
              <a:rPr lang="en-US" dirty="0"/>
              <a:t>Multiple sets of bench data can be saved to disk in different IMPORT_DIR directories.</a:t>
            </a:r>
          </a:p>
          <a:p>
            <a:r>
              <a:rPr lang="en-US" dirty="0"/>
              <a:t>By saving IMPORT_DIR on the DVM control symbol as a property, any set of data can be used in the comparison to simulation data. The user only needs to change the value of the DVM Control Symbol’s IMPORT_DIR property, and run the DVM </a:t>
            </a:r>
            <a:r>
              <a:rPr lang="en-US" dirty="0" err="1"/>
              <a:t>testplan</a:t>
            </a:r>
            <a:r>
              <a:rPr lang="en-US" dirty="0"/>
              <a:t>.</a:t>
            </a:r>
          </a:p>
          <a:p>
            <a:endParaRPr lang="en-US" dirty="0"/>
          </a:p>
          <a:p>
            <a:endParaRPr lang="en-US" dirty="0"/>
          </a:p>
        </p:txBody>
      </p:sp>
    </p:spTree>
    <p:extLst>
      <p:ext uri="{BB962C8B-B14F-4D97-AF65-F5344CB8AC3E}">
        <p14:creationId xmlns:p14="http://schemas.microsoft.com/office/powerpoint/2010/main" val="1693096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Post Process Script(s)</a:t>
            </a:r>
          </a:p>
        </p:txBody>
      </p:sp>
      <p:sp>
        <p:nvSpPr>
          <p:cNvPr id="3" name="Content Placeholder 2"/>
          <p:cNvSpPr>
            <a:spLocks noGrp="1"/>
          </p:cNvSpPr>
          <p:nvPr>
            <p:ph idx="1"/>
          </p:nvPr>
        </p:nvSpPr>
        <p:spPr/>
        <p:txBody>
          <a:bodyPr>
            <a:normAutofit/>
          </a:bodyPr>
          <a:lstStyle/>
          <a:p>
            <a:r>
              <a:rPr lang="en-US" dirty="0"/>
              <a:t>At this point, the post process script knows the file directory where the bench data is stored.</a:t>
            </a:r>
          </a:p>
          <a:p>
            <a:r>
              <a:rPr lang="en-US" dirty="0"/>
              <a:t>How does the post process script know what to do with the bench data, for example, how does it know what files contain waveform data, and how does the script know what to do with that data?</a:t>
            </a:r>
          </a:p>
          <a:p>
            <a:r>
              <a:rPr lang="en-US" dirty="0"/>
              <a:t>Some form of interface layer should be used to tell the postprocess script what data is present and how to process that data.</a:t>
            </a:r>
          </a:p>
          <a:p>
            <a:r>
              <a:rPr lang="en-US" dirty="0"/>
              <a:t>Next slide: An Example</a:t>
            </a:r>
          </a:p>
          <a:p>
            <a:endParaRPr lang="en-US" dirty="0"/>
          </a:p>
        </p:txBody>
      </p:sp>
    </p:spTree>
    <p:extLst>
      <p:ext uri="{BB962C8B-B14F-4D97-AF65-F5344CB8AC3E}">
        <p14:creationId xmlns:p14="http://schemas.microsoft.com/office/powerpoint/2010/main" val="4157614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ormAutofit/>
          </a:bodyPr>
          <a:lstStyle/>
          <a:p>
            <a:r>
              <a:rPr lang="en-US" sz="4000" dirty="0"/>
              <a:t>Post Process Script to Load Bench Data From Disk; Generate Specification Checking</a:t>
            </a:r>
          </a:p>
        </p:txBody>
      </p:sp>
      <p:sp>
        <p:nvSpPr>
          <p:cNvPr id="3" name="Content Placeholder 2"/>
          <p:cNvSpPr>
            <a:spLocks noGrp="1"/>
          </p:cNvSpPr>
          <p:nvPr>
            <p:ph idx="1"/>
          </p:nvPr>
        </p:nvSpPr>
        <p:spPr/>
        <p:txBody>
          <a:bodyPr>
            <a:normAutofit/>
          </a:bodyPr>
          <a:lstStyle/>
          <a:p>
            <a:pPr marL="0" indent="0">
              <a:buNone/>
            </a:pPr>
            <a:r>
              <a:rPr lang="en-US" dirty="0"/>
              <a:t>Example: A Bode Plot waveform representing the overall control loop response of the converter is taken in the lab and saved as ASCII data. We desire the following behavior:</a:t>
            </a:r>
          </a:p>
          <a:p>
            <a:pPr lvl="1"/>
            <a:r>
              <a:rPr lang="en-US" dirty="0"/>
              <a:t>Plot the bench data for the bode plot gain/phase on the same graph as the simulation bode plot gain/phase, in a specified color. </a:t>
            </a:r>
          </a:p>
          <a:p>
            <a:pPr lvl="1"/>
            <a:r>
              <a:rPr lang="en-US" dirty="0"/>
              <a:t>Make measurements on both simulation and bench data:</a:t>
            </a:r>
          </a:p>
          <a:p>
            <a:pPr lvl="2"/>
            <a:r>
              <a:rPr lang="en-US" dirty="0"/>
              <a:t>Gain Margin</a:t>
            </a:r>
          </a:p>
          <a:p>
            <a:pPr lvl="2"/>
            <a:r>
              <a:rPr lang="en-US" dirty="0"/>
              <a:t>Phase Margin</a:t>
            </a:r>
          </a:p>
          <a:p>
            <a:pPr lvl="2"/>
            <a:r>
              <a:rPr lang="en-US" dirty="0"/>
              <a:t>Gain Crossover Frequency</a:t>
            </a:r>
          </a:p>
          <a:p>
            <a:pPr lvl="1"/>
            <a:r>
              <a:rPr lang="en-US" dirty="0"/>
              <a:t>Compare both the simulation data and the bench data for these measurements to specification values and issue a PASS or FAIL status.</a:t>
            </a:r>
          </a:p>
        </p:txBody>
      </p:sp>
    </p:spTree>
    <p:extLst>
      <p:ext uri="{BB962C8B-B14F-4D97-AF65-F5344CB8AC3E}">
        <p14:creationId xmlns:p14="http://schemas.microsoft.com/office/powerpoint/2010/main" val="18501526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Two Script Approach - Definitions</a:t>
            </a:r>
          </a:p>
        </p:txBody>
      </p:sp>
      <p:sp>
        <p:nvSpPr>
          <p:cNvPr id="3" name="Content Placeholder 2"/>
          <p:cNvSpPr>
            <a:spLocks noGrp="1"/>
          </p:cNvSpPr>
          <p:nvPr>
            <p:ph idx="1"/>
          </p:nvPr>
        </p:nvSpPr>
        <p:spPr>
          <a:xfrm>
            <a:off x="838199" y="1825625"/>
            <a:ext cx="10814109" cy="4351338"/>
          </a:xfrm>
        </p:spPr>
        <p:txBody>
          <a:bodyPr>
            <a:normAutofit lnSpcReduction="10000"/>
          </a:bodyPr>
          <a:lstStyle/>
          <a:p>
            <a:r>
              <a:rPr lang="en-US" dirty="0"/>
              <a:t>First script (</a:t>
            </a:r>
            <a:r>
              <a:rPr lang="en-US" b="1" dirty="0" err="1"/>
              <a:t>import_data.sxscr</a:t>
            </a:r>
            <a:r>
              <a:rPr lang="en-US" dirty="0"/>
              <a:t>, processes actions in </a:t>
            </a:r>
            <a:r>
              <a:rPr lang="en-US" b="1" dirty="0"/>
              <a:t>IMPORT_FILENAME</a:t>
            </a:r>
            <a:r>
              <a:rPr lang="en-US" dirty="0"/>
              <a:t>):</a:t>
            </a:r>
          </a:p>
          <a:p>
            <a:pPr lvl="1"/>
            <a:r>
              <a:rPr lang="en-US" dirty="0"/>
              <a:t>Loads data from disk, </a:t>
            </a:r>
          </a:p>
          <a:p>
            <a:pPr lvl="1"/>
            <a:r>
              <a:rPr lang="en-US" dirty="0"/>
              <a:t>Plots data,</a:t>
            </a:r>
          </a:p>
          <a:p>
            <a:pPr lvl="1"/>
            <a:r>
              <a:rPr lang="en-US" dirty="0"/>
              <a:t>Makes measurements.</a:t>
            </a:r>
          </a:p>
          <a:p>
            <a:r>
              <a:rPr lang="en-US" dirty="0"/>
              <a:t>Second Script (</a:t>
            </a:r>
            <a:r>
              <a:rPr lang="en-US" b="1" dirty="0" err="1"/>
              <a:t>check_specs.sxscr</a:t>
            </a:r>
            <a:r>
              <a:rPr lang="en-US" dirty="0"/>
              <a:t>, processes specs in </a:t>
            </a:r>
            <a:r>
              <a:rPr lang="en-US" b="1" dirty="0"/>
              <a:t>SPECS_FILENAME</a:t>
            </a:r>
            <a:r>
              <a:rPr lang="en-US" dirty="0"/>
              <a:t>):</a:t>
            </a:r>
          </a:p>
          <a:p>
            <a:pPr lvl="1"/>
            <a:r>
              <a:rPr lang="en-US" dirty="0"/>
              <a:t>Loads specification data from disk</a:t>
            </a:r>
            <a:endParaRPr lang="en-US" b="1" dirty="0"/>
          </a:p>
          <a:p>
            <a:pPr lvl="1"/>
            <a:r>
              <a:rPr lang="en-US" dirty="0"/>
              <a:t>Reads measurements on graphs</a:t>
            </a:r>
          </a:p>
          <a:p>
            <a:pPr lvl="1"/>
            <a:r>
              <a:rPr lang="en-US" dirty="0"/>
              <a:t>Makes comparison of spec to measurement</a:t>
            </a:r>
          </a:p>
          <a:p>
            <a:pPr lvl="1"/>
            <a:r>
              <a:rPr lang="en-US" dirty="0"/>
              <a:t>Returns PASS/FAIL status</a:t>
            </a:r>
          </a:p>
          <a:p>
            <a:pPr lvl="1"/>
            <a:endParaRPr lang="en-US" dirty="0"/>
          </a:p>
        </p:txBody>
      </p:sp>
    </p:spTree>
    <p:extLst>
      <p:ext uri="{BB962C8B-B14F-4D97-AF65-F5344CB8AC3E}">
        <p14:creationId xmlns:p14="http://schemas.microsoft.com/office/powerpoint/2010/main" val="17169313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Files - Definitions</a:t>
            </a:r>
          </a:p>
        </p:txBody>
      </p:sp>
      <p:sp>
        <p:nvSpPr>
          <p:cNvPr id="3" name="Content Placeholder 2"/>
          <p:cNvSpPr>
            <a:spLocks noGrp="1"/>
          </p:cNvSpPr>
          <p:nvPr>
            <p:ph idx="1"/>
          </p:nvPr>
        </p:nvSpPr>
        <p:spPr>
          <a:xfrm>
            <a:off x="838199" y="1825625"/>
            <a:ext cx="10814109" cy="4351338"/>
          </a:xfrm>
        </p:spPr>
        <p:txBody>
          <a:bodyPr/>
          <a:lstStyle/>
          <a:p>
            <a:r>
              <a:rPr lang="en-US" b="1" dirty="0"/>
              <a:t>IMPORT_FILENAME = import.txt</a:t>
            </a:r>
            <a:r>
              <a:rPr lang="en-US" dirty="0"/>
              <a:t>:</a:t>
            </a:r>
          </a:p>
          <a:p>
            <a:pPr lvl="1"/>
            <a:r>
              <a:rPr lang="en-US" dirty="0"/>
              <a:t>Defines data files to load from disk, </a:t>
            </a:r>
          </a:p>
          <a:p>
            <a:pPr lvl="1"/>
            <a:r>
              <a:rPr lang="en-US" dirty="0"/>
              <a:t>Defines curves to be plotted from those data files,</a:t>
            </a:r>
          </a:p>
          <a:p>
            <a:pPr lvl="1"/>
            <a:r>
              <a:rPr lang="en-US" dirty="0"/>
              <a:t>Makes measurements on those curves.</a:t>
            </a:r>
          </a:p>
          <a:p>
            <a:r>
              <a:rPr lang="en-US" b="1" dirty="0"/>
              <a:t>SPECS_FILENAME = design_specs.txt:</a:t>
            </a:r>
            <a:endParaRPr lang="en-US" dirty="0"/>
          </a:p>
          <a:p>
            <a:pPr lvl="1"/>
            <a:r>
              <a:rPr lang="en-US" dirty="0"/>
              <a:t>Defines specification based on measurements</a:t>
            </a:r>
          </a:p>
          <a:p>
            <a:pPr lvl="1"/>
            <a:r>
              <a:rPr lang="en-US" dirty="0"/>
              <a:t>Min/Max Spec values for each measurement</a:t>
            </a:r>
          </a:p>
          <a:p>
            <a:pPr lvl="1"/>
            <a:r>
              <a:rPr lang="en-US" dirty="0"/>
              <a:t>Includes pass/fail specification information for each measurement</a:t>
            </a:r>
          </a:p>
        </p:txBody>
      </p:sp>
    </p:spTree>
    <p:extLst>
      <p:ext uri="{BB962C8B-B14F-4D97-AF65-F5344CB8AC3E}">
        <p14:creationId xmlns:p14="http://schemas.microsoft.com/office/powerpoint/2010/main" val="16690290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1695</TotalTime>
  <Words>1145</Words>
  <Application>Microsoft Office PowerPoint</Application>
  <PresentationFormat>Widescreen</PresentationFormat>
  <Paragraphs>73</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DVM Proposal</vt:lpstr>
      <vt:lpstr>DVM Basics</vt:lpstr>
      <vt:lpstr>Data Import Concepts (1 of 3)</vt:lpstr>
      <vt:lpstr>Data Import Concepts (2 of 3)</vt:lpstr>
      <vt:lpstr>Data Import Concepts (3 of 3)</vt:lpstr>
      <vt:lpstr>Post Process Script(s)</vt:lpstr>
      <vt:lpstr>Post Process Script to Load Bench Data From Disk; Generate Specification Checking</vt:lpstr>
      <vt:lpstr>Two Script Approach - Definitions</vt:lpstr>
      <vt:lpstr>Data Files - Definitions</vt:lpstr>
      <vt:lpstr>Three Special Symbol Properties:</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DVM Proposal</dc:title>
  <dc:creator>Chris Bridge</dc:creator>
  <cp:lastModifiedBy>Chris Bridge</cp:lastModifiedBy>
  <cp:revision>55</cp:revision>
  <dcterms:created xsi:type="dcterms:W3CDTF">2017-05-15T18:46:24Z</dcterms:created>
  <dcterms:modified xsi:type="dcterms:W3CDTF">2017-06-14T21:08:49Z</dcterms:modified>
</cp:coreProperties>
</file>